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1" r:id="rId1"/>
  </p:sldMasterIdLst>
  <p:sldIdLst>
    <p:sldId id="256" r:id="rId2"/>
    <p:sldId id="257" r:id="rId3"/>
    <p:sldId id="258" r:id="rId4"/>
    <p:sldId id="259" r:id="rId5"/>
    <p:sldId id="271" r:id="rId6"/>
    <p:sldId id="262" r:id="rId7"/>
    <p:sldId id="263" r:id="rId8"/>
    <p:sldId id="265" r:id="rId9"/>
    <p:sldId id="268" r:id="rId10"/>
    <p:sldId id="266" r:id="rId11"/>
    <p:sldId id="267" r:id="rId12"/>
    <p:sldId id="269" r:id="rId13"/>
    <p:sldId id="270" r:id="rId14"/>
    <p:sldId id="260" r:id="rId15"/>
    <p:sldId id="261" r:id="rId16"/>
    <p:sldId id="264"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theme" Target="theme/theme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ableStyles" Target="tableStyles.xml" /></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2.jpg>
</file>

<file path=ppt/media/image3.png>
</file>

<file path=ppt/media/image4.pn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C23D3C8-4724-4134-B9AC-388111DC1225}" type="slidenum">
              <a:rPr lang="en-IN" smtClean="0"/>
              <a:t>‹#›</a:t>
            </a:fld>
            <a:endParaRPr lang="en-IN"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62088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C23D3C8-4724-4134-B9AC-388111DC1225}" type="slidenum">
              <a:rPr lang="en-IN" smtClean="0"/>
              <a:t>‹#›</a:t>
            </a:fld>
            <a:endParaRPr lang="en-IN" dirty="0"/>
          </a:p>
        </p:txBody>
      </p:sp>
    </p:spTree>
    <p:extLst>
      <p:ext uri="{BB962C8B-B14F-4D97-AF65-F5344CB8AC3E}">
        <p14:creationId xmlns:p14="http://schemas.microsoft.com/office/powerpoint/2010/main" val="1534531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C23D3C8-4724-4134-B9AC-388111DC1225}" type="slidenum">
              <a:rPr lang="en-IN" smtClean="0"/>
              <a:t>‹#›</a:t>
            </a:fld>
            <a:endParaRPr lang="en-IN" dirty="0"/>
          </a:p>
        </p:txBody>
      </p:sp>
    </p:spTree>
    <p:extLst>
      <p:ext uri="{BB962C8B-B14F-4D97-AF65-F5344CB8AC3E}">
        <p14:creationId xmlns:p14="http://schemas.microsoft.com/office/powerpoint/2010/main" val="2325249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C23D3C8-4724-4134-B9AC-388111DC1225}" type="slidenum">
              <a:rPr lang="en-IN" smtClean="0"/>
              <a:t>‹#›</a:t>
            </a:fld>
            <a:endParaRPr lang="en-IN" dirty="0"/>
          </a:p>
        </p:txBody>
      </p:sp>
    </p:spTree>
    <p:extLst>
      <p:ext uri="{BB962C8B-B14F-4D97-AF65-F5344CB8AC3E}">
        <p14:creationId xmlns:p14="http://schemas.microsoft.com/office/powerpoint/2010/main" val="20224288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9C23D3C8-4724-4134-B9AC-388111DC1225}" type="slidenum">
              <a:rPr lang="en-IN" smtClean="0"/>
              <a:t>‹#›</a:t>
            </a:fld>
            <a:endParaRPr lang="en-IN"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7127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9C23D3C8-4724-4134-B9AC-388111DC1225}" type="slidenum">
              <a:rPr lang="en-IN" smtClean="0"/>
              <a:t>‹#›</a:t>
            </a:fld>
            <a:endParaRPr lang="en-IN" dirty="0"/>
          </a:p>
        </p:txBody>
      </p:sp>
    </p:spTree>
    <p:extLst>
      <p:ext uri="{BB962C8B-B14F-4D97-AF65-F5344CB8AC3E}">
        <p14:creationId xmlns:p14="http://schemas.microsoft.com/office/powerpoint/2010/main" val="19417865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9C23D3C8-4724-4134-B9AC-388111DC1225}" type="slidenum">
              <a:rPr lang="en-IN" smtClean="0"/>
              <a:t>‹#›</a:t>
            </a:fld>
            <a:endParaRPr lang="en-IN" dirty="0"/>
          </a:p>
        </p:txBody>
      </p:sp>
    </p:spTree>
    <p:extLst>
      <p:ext uri="{BB962C8B-B14F-4D97-AF65-F5344CB8AC3E}">
        <p14:creationId xmlns:p14="http://schemas.microsoft.com/office/powerpoint/2010/main" val="1336427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9C23D3C8-4724-4134-B9AC-388111DC1225}" type="slidenum">
              <a:rPr lang="en-IN" smtClean="0"/>
              <a:t>‹#›</a:t>
            </a:fld>
            <a:endParaRPr lang="en-IN" dirty="0"/>
          </a:p>
        </p:txBody>
      </p:sp>
    </p:spTree>
    <p:extLst>
      <p:ext uri="{BB962C8B-B14F-4D97-AF65-F5344CB8AC3E}">
        <p14:creationId xmlns:p14="http://schemas.microsoft.com/office/powerpoint/2010/main" val="1076141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dirty="0"/>
          </a:p>
        </p:txBody>
      </p:sp>
      <p:sp>
        <p:nvSpPr>
          <p:cNvPr id="9" name="Slide Number Placeholder 8"/>
          <p:cNvSpPr>
            <a:spLocks noGrp="1"/>
          </p:cNvSpPr>
          <p:nvPr>
            <p:ph type="sldNum" sz="quarter" idx="12"/>
          </p:nvPr>
        </p:nvSpPr>
        <p:spPr/>
        <p:txBody>
          <a:bodyPr/>
          <a:lstStyle/>
          <a:p>
            <a:fld id="{9C23D3C8-4724-4134-B9AC-388111DC1225}" type="slidenum">
              <a:rPr lang="en-IN" smtClean="0"/>
              <a:t>‹#›</a:t>
            </a:fld>
            <a:endParaRPr lang="en-IN" dirty="0"/>
          </a:p>
        </p:txBody>
      </p:sp>
    </p:spTree>
    <p:extLst>
      <p:ext uri="{BB962C8B-B14F-4D97-AF65-F5344CB8AC3E}">
        <p14:creationId xmlns:p14="http://schemas.microsoft.com/office/powerpoint/2010/main" val="2464006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80179A6-0350-4619-A089-9B832E4928ED}" type="datetimeFigureOut">
              <a:rPr lang="en-IN" smtClean="0"/>
              <a:t>15-03-2024</a:t>
            </a:fld>
            <a:endParaRPr lang="en-IN"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C23D3C8-4724-4134-B9AC-388111DC1225}" type="slidenum">
              <a:rPr lang="en-IN" smtClean="0"/>
              <a:t>‹#›</a:t>
            </a:fld>
            <a:endParaRPr lang="en-IN" dirty="0"/>
          </a:p>
        </p:txBody>
      </p:sp>
    </p:spTree>
    <p:extLst>
      <p:ext uri="{BB962C8B-B14F-4D97-AF65-F5344CB8AC3E}">
        <p14:creationId xmlns:p14="http://schemas.microsoft.com/office/powerpoint/2010/main" val="188455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0179A6-0350-4619-A089-9B832E4928ED}" type="datetimeFigureOut">
              <a:rPr lang="en-IN" smtClean="0"/>
              <a:t>15-03-2024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9C23D3C8-4724-4134-B9AC-388111DC1225}" type="slidenum">
              <a:rPr lang="en-IN" smtClean="0"/>
              <a:t>‹#›</a:t>
            </a:fld>
            <a:endParaRPr lang="en-IN" dirty="0"/>
          </a:p>
        </p:txBody>
      </p:sp>
    </p:spTree>
    <p:extLst>
      <p:ext uri="{BB962C8B-B14F-4D97-AF65-F5344CB8AC3E}">
        <p14:creationId xmlns:p14="http://schemas.microsoft.com/office/powerpoint/2010/main" val="1365272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80179A6-0350-4619-A089-9B832E4928ED}" type="datetimeFigureOut">
              <a:rPr lang="en-IN" smtClean="0"/>
              <a:t>15-03-2024</a:t>
            </a:fld>
            <a:endParaRPr lang="en-IN"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C23D3C8-4724-4134-B9AC-388111DC1225}" type="slidenum">
              <a:rPr lang="en-IN" smtClean="0"/>
              <a:t>‹#›</a:t>
            </a:fld>
            <a:endParaRPr lang="en-IN"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300663"/>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1.jpe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3.jpeg" /><Relationship Id="rId1" Type="http://schemas.openxmlformats.org/officeDocument/2006/relationships/slideLayout" Target="../slideLayouts/slideLayout7.xml" /></Relationships>
</file>

<file path=ppt/slides/_rels/slide11.xml.rels><?xml version="1.0" encoding="UTF-8" standalone="yes"?>
<Relationships xmlns="http://schemas.openxmlformats.org/package/2006/relationships"><Relationship Id="rId2" Type="http://schemas.openxmlformats.org/officeDocument/2006/relationships/image" Target="../media/image14.png" /><Relationship Id="rId1" Type="http://schemas.openxmlformats.org/officeDocument/2006/relationships/slideLayout" Target="../slideLayouts/slideLayout7.xml" /></Relationships>
</file>

<file path=ppt/slides/_rels/slide12.xml.rels><?xml version="1.0" encoding="UTF-8" standalone="yes"?>
<Relationships xmlns="http://schemas.openxmlformats.org/package/2006/relationships"><Relationship Id="rId2" Type="http://schemas.openxmlformats.org/officeDocument/2006/relationships/image" Target="../media/image15.png" /><Relationship Id="rId1" Type="http://schemas.openxmlformats.org/officeDocument/2006/relationships/slideLayout" Target="../slideLayouts/slideLayout7.xml" /></Relationships>
</file>

<file path=ppt/slides/_rels/slide13.xml.rels><?xml version="1.0" encoding="UTF-8" standalone="yes"?>
<Relationships xmlns="http://schemas.openxmlformats.org/package/2006/relationships"><Relationship Id="rId2" Type="http://schemas.openxmlformats.org/officeDocument/2006/relationships/image" Target="../media/image16.png" /><Relationship Id="rId1" Type="http://schemas.openxmlformats.org/officeDocument/2006/relationships/slideLayout" Target="../slideLayouts/slideLayout7.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7.xml.rels><?xml version="1.0" encoding="UTF-8" standalone="yes"?>
<Relationships xmlns="http://schemas.openxmlformats.org/package/2006/relationships"><Relationship Id="rId2" Type="http://schemas.openxmlformats.org/officeDocument/2006/relationships/image" Target="../media/image17.jpeg" /><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8" Type="http://schemas.openxmlformats.org/officeDocument/2006/relationships/image" Target="../media/image9.png" /><Relationship Id="rId3" Type="http://schemas.openxmlformats.org/officeDocument/2006/relationships/image" Target="../media/image4.png" /><Relationship Id="rId7" Type="http://schemas.openxmlformats.org/officeDocument/2006/relationships/image" Target="../media/image8.jpeg" /><Relationship Id="rId2" Type="http://schemas.openxmlformats.org/officeDocument/2006/relationships/image" Target="../media/image3.png" /><Relationship Id="rId1" Type="http://schemas.openxmlformats.org/officeDocument/2006/relationships/slideLayout" Target="../slideLayouts/slideLayout7.xml" /><Relationship Id="rId6" Type="http://schemas.openxmlformats.org/officeDocument/2006/relationships/image" Target="../media/image7.png" /><Relationship Id="rId5" Type="http://schemas.openxmlformats.org/officeDocument/2006/relationships/image" Target="../media/image6.jpeg" /><Relationship Id="rId4" Type="http://schemas.openxmlformats.org/officeDocument/2006/relationships/image" Target="../media/image5.png" /></Relationships>
</file>

<file path=ppt/slides/_rels/slide7.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3.xml" /></Relationships>
</file>

<file path=ppt/slides/_rels/slide8.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2" Type="http://schemas.openxmlformats.org/officeDocument/2006/relationships/image" Target="../media/image12.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EFBC2-E31D-2D3F-115A-91893646D213}"/>
              </a:ext>
            </a:extLst>
          </p:cNvPr>
          <p:cNvSpPr>
            <a:spLocks noGrp="1"/>
          </p:cNvSpPr>
          <p:nvPr>
            <p:ph type="ctrTitle"/>
          </p:nvPr>
        </p:nvSpPr>
        <p:spPr>
          <a:xfrm>
            <a:off x="581977" y="2559160"/>
            <a:ext cx="11180445" cy="1381887"/>
          </a:xfrm>
        </p:spPr>
        <p:txBody>
          <a:bodyPr/>
          <a:lstStyle/>
          <a:p>
            <a:r>
              <a:rPr lang="en-US" dirty="0"/>
              <a:t>Krypturg Web Application</a:t>
            </a:r>
            <a:endParaRPr lang="en-IN" dirty="0"/>
          </a:p>
        </p:txBody>
      </p:sp>
      <p:sp>
        <p:nvSpPr>
          <p:cNvPr id="6" name="TextBox 5">
            <a:extLst>
              <a:ext uri="{FF2B5EF4-FFF2-40B4-BE49-F238E27FC236}">
                <a16:creationId xmlns:a16="http://schemas.microsoft.com/office/drawing/2014/main" id="{1E8CAEC4-D264-308A-4241-E07C9C435FC9}"/>
              </a:ext>
            </a:extLst>
          </p:cNvPr>
          <p:cNvSpPr txBox="1"/>
          <p:nvPr/>
        </p:nvSpPr>
        <p:spPr>
          <a:xfrm>
            <a:off x="1152525" y="5039498"/>
            <a:ext cx="2095500" cy="646331"/>
          </a:xfrm>
          <a:prstGeom prst="rect">
            <a:avLst/>
          </a:prstGeom>
          <a:noFill/>
        </p:spPr>
        <p:txBody>
          <a:bodyPr wrap="square" rtlCol="0">
            <a:spAutoFit/>
          </a:bodyPr>
          <a:lstStyle/>
          <a:p>
            <a:r>
              <a:rPr lang="en-US" b="1" dirty="0"/>
              <a:t>Submitted to </a:t>
            </a:r>
            <a:r>
              <a:rPr lang="en-US" dirty="0"/>
              <a:t>:</a:t>
            </a:r>
          </a:p>
          <a:p>
            <a:r>
              <a:rPr lang="en-US" dirty="0"/>
              <a:t>Mr. Anuj Kumar</a:t>
            </a:r>
            <a:endParaRPr lang="en-IN" dirty="0"/>
          </a:p>
        </p:txBody>
      </p:sp>
      <p:sp>
        <p:nvSpPr>
          <p:cNvPr id="7" name="TextBox 6">
            <a:extLst>
              <a:ext uri="{FF2B5EF4-FFF2-40B4-BE49-F238E27FC236}">
                <a16:creationId xmlns:a16="http://schemas.microsoft.com/office/drawing/2014/main" id="{95DE09D8-ADBC-C787-867E-69FD756C5BA4}"/>
              </a:ext>
            </a:extLst>
          </p:cNvPr>
          <p:cNvSpPr txBox="1"/>
          <p:nvPr/>
        </p:nvSpPr>
        <p:spPr>
          <a:xfrm>
            <a:off x="8382000" y="4933950"/>
            <a:ext cx="2657475" cy="1200329"/>
          </a:xfrm>
          <a:prstGeom prst="rect">
            <a:avLst/>
          </a:prstGeom>
          <a:noFill/>
        </p:spPr>
        <p:txBody>
          <a:bodyPr wrap="square" rtlCol="0">
            <a:spAutoFit/>
          </a:bodyPr>
          <a:lstStyle/>
          <a:p>
            <a:r>
              <a:rPr lang="en-US" b="1" dirty="0"/>
              <a:t>Submitted by :</a:t>
            </a:r>
          </a:p>
          <a:p>
            <a:r>
              <a:rPr lang="en-US" dirty="0"/>
              <a:t>Rochak Sharma</a:t>
            </a:r>
          </a:p>
          <a:p>
            <a:r>
              <a:rPr lang="en-US" dirty="0"/>
              <a:t>Id : AF035</a:t>
            </a:r>
            <a:r>
              <a:rPr lang="en-IN" dirty="0"/>
              <a:t>0890</a:t>
            </a:r>
            <a:endParaRPr lang="en-US" dirty="0"/>
          </a:p>
          <a:p>
            <a:r>
              <a:rPr lang="en-US" dirty="0"/>
              <a:t>Batch Code : ANP-C698</a:t>
            </a:r>
            <a:r>
              <a:rPr lang="en-IN" dirty="0"/>
              <a:t>5</a:t>
            </a:r>
          </a:p>
        </p:txBody>
      </p:sp>
      <p:pic>
        <p:nvPicPr>
          <p:cNvPr id="3074" name="Picture 2" descr="Anudip Foundation">
            <a:extLst>
              <a:ext uri="{FF2B5EF4-FFF2-40B4-BE49-F238E27FC236}">
                <a16:creationId xmlns:a16="http://schemas.microsoft.com/office/drawing/2014/main" id="{4BA5F44E-8C56-625E-4A41-1A1F60ED6E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72601" y="416035"/>
            <a:ext cx="2286952" cy="198580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AB063C1F-86FE-214B-D7A7-8BCD485661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448" y="416631"/>
            <a:ext cx="6011227" cy="1985804"/>
          </a:xfrm>
          <a:prstGeom prst="rect">
            <a:avLst/>
          </a:prstGeom>
        </p:spPr>
      </p:pic>
    </p:spTree>
    <p:extLst>
      <p:ext uri="{BB962C8B-B14F-4D97-AF65-F5344CB8AC3E}">
        <p14:creationId xmlns:p14="http://schemas.microsoft.com/office/powerpoint/2010/main" val="956367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9E2337-475D-BDCE-05D1-B4E1081EA93A}"/>
              </a:ext>
            </a:extLst>
          </p:cNvPr>
          <p:cNvPicPr>
            <a:picLocks noChangeAspect="1"/>
          </p:cNvPicPr>
          <p:nvPr/>
        </p:nvPicPr>
        <p:blipFill rotWithShape="1">
          <a:blip r:embed="rId2">
            <a:extLst>
              <a:ext uri="{28A0092B-C50C-407E-A947-70E740481C1C}">
                <a14:useLocalDpi xmlns:a14="http://schemas.microsoft.com/office/drawing/2010/main" val="0"/>
              </a:ext>
            </a:extLst>
          </a:blip>
          <a:srcRect t="10245" b="7033"/>
          <a:stretch/>
        </p:blipFill>
        <p:spPr>
          <a:xfrm>
            <a:off x="0" y="671215"/>
            <a:ext cx="12192000" cy="5596235"/>
          </a:xfrm>
          <a:prstGeom prst="rect">
            <a:avLst/>
          </a:prstGeom>
        </p:spPr>
      </p:pic>
      <p:sp>
        <p:nvSpPr>
          <p:cNvPr id="4" name="TextBox 3">
            <a:extLst>
              <a:ext uri="{FF2B5EF4-FFF2-40B4-BE49-F238E27FC236}">
                <a16:creationId xmlns:a16="http://schemas.microsoft.com/office/drawing/2014/main" id="{4411B24E-EED7-1BB9-7C11-1C69ADE158B3}"/>
              </a:ext>
            </a:extLst>
          </p:cNvPr>
          <p:cNvSpPr txBox="1"/>
          <p:nvPr/>
        </p:nvSpPr>
        <p:spPr>
          <a:xfrm>
            <a:off x="3743325" y="209550"/>
            <a:ext cx="3676650"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Login &amp; Registration Page </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1071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B1DDE0-8224-E7BE-3C73-C83DAF9B268A}"/>
              </a:ext>
            </a:extLst>
          </p:cNvPr>
          <p:cNvPicPr>
            <a:picLocks noChangeAspect="1"/>
          </p:cNvPicPr>
          <p:nvPr/>
        </p:nvPicPr>
        <p:blipFill rotWithShape="1">
          <a:blip r:embed="rId2">
            <a:extLst>
              <a:ext uri="{28A0092B-C50C-407E-A947-70E740481C1C}">
                <a14:useLocalDpi xmlns:a14="http://schemas.microsoft.com/office/drawing/2010/main" val="0"/>
              </a:ext>
            </a:extLst>
          </a:blip>
          <a:srcRect t="12008" b="8692"/>
          <a:stretch/>
        </p:blipFill>
        <p:spPr>
          <a:xfrm>
            <a:off x="223837" y="1114425"/>
            <a:ext cx="11744325" cy="5238750"/>
          </a:xfrm>
          <a:prstGeom prst="rect">
            <a:avLst/>
          </a:prstGeom>
        </p:spPr>
      </p:pic>
      <p:sp>
        <p:nvSpPr>
          <p:cNvPr id="4" name="TextBox 3">
            <a:extLst>
              <a:ext uri="{FF2B5EF4-FFF2-40B4-BE49-F238E27FC236}">
                <a16:creationId xmlns:a16="http://schemas.microsoft.com/office/drawing/2014/main" id="{27744F26-D54B-4D61-397E-32621749C683}"/>
              </a:ext>
            </a:extLst>
          </p:cNvPr>
          <p:cNvSpPr txBox="1"/>
          <p:nvPr/>
        </p:nvSpPr>
        <p:spPr>
          <a:xfrm>
            <a:off x="4114800" y="276225"/>
            <a:ext cx="2409825"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User Page</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31436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847174-4F94-DAE4-AC83-F889052B5BCA}"/>
              </a:ext>
            </a:extLst>
          </p:cNvPr>
          <p:cNvPicPr>
            <a:picLocks noChangeAspect="1"/>
          </p:cNvPicPr>
          <p:nvPr/>
        </p:nvPicPr>
        <p:blipFill rotWithShape="1">
          <a:blip r:embed="rId2">
            <a:extLst>
              <a:ext uri="{28A0092B-C50C-407E-A947-70E740481C1C}">
                <a14:useLocalDpi xmlns:a14="http://schemas.microsoft.com/office/drawing/2010/main" val="0"/>
              </a:ext>
            </a:extLst>
          </a:blip>
          <a:srcRect t="12778" b="5972"/>
          <a:stretch/>
        </p:blipFill>
        <p:spPr>
          <a:xfrm>
            <a:off x="0" y="876300"/>
            <a:ext cx="12192000" cy="5572125"/>
          </a:xfrm>
          <a:prstGeom prst="rect">
            <a:avLst/>
          </a:prstGeom>
        </p:spPr>
      </p:pic>
      <p:sp>
        <p:nvSpPr>
          <p:cNvPr id="6" name="TextBox 5">
            <a:extLst>
              <a:ext uri="{FF2B5EF4-FFF2-40B4-BE49-F238E27FC236}">
                <a16:creationId xmlns:a16="http://schemas.microsoft.com/office/drawing/2014/main" id="{2EFB75F9-A92A-0B9B-3B5E-F62B8D66D81F}"/>
              </a:ext>
            </a:extLst>
          </p:cNvPr>
          <p:cNvSpPr txBox="1"/>
          <p:nvPr/>
        </p:nvSpPr>
        <p:spPr>
          <a:xfrm>
            <a:off x="4305300" y="266700"/>
            <a:ext cx="2895600"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Enquiry form</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5780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DD263E-05FB-188D-4457-288A4A4F8363}"/>
              </a:ext>
            </a:extLst>
          </p:cNvPr>
          <p:cNvPicPr>
            <a:picLocks noChangeAspect="1"/>
          </p:cNvPicPr>
          <p:nvPr/>
        </p:nvPicPr>
        <p:blipFill>
          <a:blip r:embed="rId2">
            <a:extLst>
              <a:ext uri="{28A0092B-C50C-407E-A947-70E740481C1C}">
                <a14:useLocalDpi xmlns:a14="http://schemas.microsoft.com/office/drawing/2010/main" val="0"/>
              </a:ext>
            </a:extLst>
          </a:blip>
          <a:srcRect t="10347" b="10347"/>
          <a:stretch/>
        </p:blipFill>
        <p:spPr>
          <a:xfrm>
            <a:off x="0" y="933450"/>
            <a:ext cx="12192000" cy="5438776"/>
          </a:xfrm>
          <a:prstGeom prst="rect">
            <a:avLst/>
          </a:prstGeom>
        </p:spPr>
      </p:pic>
      <p:sp>
        <p:nvSpPr>
          <p:cNvPr id="2" name="TextBox 1">
            <a:extLst>
              <a:ext uri="{FF2B5EF4-FFF2-40B4-BE49-F238E27FC236}">
                <a16:creationId xmlns:a16="http://schemas.microsoft.com/office/drawing/2014/main" id="{0F6E9E9B-0CAA-C93E-5A02-BFD3024BE5A8}"/>
              </a:ext>
            </a:extLst>
          </p:cNvPr>
          <p:cNvSpPr txBox="1"/>
          <p:nvPr/>
        </p:nvSpPr>
        <p:spPr>
          <a:xfrm>
            <a:off x="4772025" y="323850"/>
            <a:ext cx="2371725"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Build My PC Page</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271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809EF2E-4520-DD27-B49B-3A31B5A4A712}"/>
              </a:ext>
            </a:extLst>
          </p:cNvPr>
          <p:cNvSpPr txBox="1"/>
          <p:nvPr/>
        </p:nvSpPr>
        <p:spPr>
          <a:xfrm>
            <a:off x="709612" y="1145427"/>
            <a:ext cx="11206163" cy="4922951"/>
          </a:xfrm>
          <a:prstGeom prst="rect">
            <a:avLst/>
          </a:prstGeom>
          <a:noFill/>
        </p:spPr>
        <p:txBody>
          <a:bodyPr wrap="square">
            <a:spAutoFit/>
          </a:bodyPr>
          <a:lstStyle/>
          <a:p>
            <a:pPr marL="342900" indent="-342900" algn="l">
              <a:lnSpc>
                <a:spcPct val="20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Speed and Convenience</a:t>
            </a:r>
            <a:r>
              <a:rPr lang="en-US" sz="2000" b="0" i="0" dirty="0">
                <a:effectLst/>
                <a:latin typeface="Times New Roman" panose="02020603050405020304" pitchFamily="18" charset="0"/>
                <a:cs typeface="Times New Roman" panose="02020603050405020304" pitchFamily="18" charset="0"/>
              </a:rPr>
              <a:t>: Faster buying/selling process, easy product discovery.</a:t>
            </a:r>
          </a:p>
          <a:p>
            <a:pPr marL="342900" indent="-342900" algn="l">
              <a:lnSpc>
                <a:spcPct val="20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24/7 Availability</a:t>
            </a:r>
            <a:r>
              <a:rPr lang="en-US" sz="2000" b="0" i="0" dirty="0">
                <a:effectLst/>
                <a:latin typeface="Times New Roman" panose="02020603050405020304" pitchFamily="18" charset="0"/>
                <a:cs typeface="Times New Roman" panose="02020603050405020304" pitchFamily="18" charset="0"/>
              </a:rPr>
              <a:t>: Allows transactions at any time, providing round-the-clock service to customers.</a:t>
            </a:r>
          </a:p>
          <a:p>
            <a:pPr marL="342900" indent="-342900" algn="l">
              <a:lnSpc>
                <a:spcPct val="20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Global Market Reach</a:t>
            </a:r>
            <a:r>
              <a:rPr lang="en-US" sz="2000" b="0" i="0" dirty="0">
                <a:effectLst/>
                <a:latin typeface="Times New Roman" panose="02020603050405020304" pitchFamily="18" charset="0"/>
                <a:cs typeface="Times New Roman" panose="02020603050405020304" pitchFamily="18" charset="0"/>
              </a:rPr>
              <a:t>: Overcomes geographic limitations, expanding customer base globally.</a:t>
            </a:r>
          </a:p>
          <a:p>
            <a:pPr marL="342900" indent="-342900" algn="l">
              <a:lnSpc>
                <a:spcPct val="20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Cost Efficiency</a:t>
            </a:r>
            <a:r>
              <a:rPr lang="en-US" sz="2000" b="0" i="0" dirty="0">
                <a:effectLst/>
                <a:latin typeface="Times New Roman" panose="02020603050405020304" pitchFamily="18" charset="0"/>
                <a:cs typeface="Times New Roman" panose="02020603050405020304" pitchFamily="18" charset="0"/>
              </a:rPr>
              <a:t>: Lower operational costs compared to physical stores, leading to better profit margins.</a:t>
            </a:r>
          </a:p>
          <a:p>
            <a:pPr marL="342900" indent="-342900" algn="l">
              <a:lnSpc>
                <a:spcPct val="20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Quality of Service</a:t>
            </a:r>
            <a:r>
              <a:rPr lang="en-US" sz="2000" b="0" i="0" dirty="0">
                <a:effectLst/>
                <a:latin typeface="Times New Roman" panose="02020603050405020304" pitchFamily="18" charset="0"/>
                <a:cs typeface="Times New Roman" panose="02020603050405020304" pitchFamily="18" charset="0"/>
              </a:rPr>
              <a:t>: Enhanced customer service through features like live chat support and personalized recommendations.</a:t>
            </a:r>
          </a:p>
          <a:p>
            <a:pPr marL="342900" indent="-342900" algn="l">
              <a:lnSpc>
                <a:spcPct val="20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Flexibility and Ease of Management</a:t>
            </a:r>
            <a:r>
              <a:rPr lang="en-US" sz="2000" b="0" i="0" dirty="0">
                <a:effectLst/>
                <a:latin typeface="Times New Roman" panose="02020603050405020304" pitchFamily="18" charset="0"/>
                <a:cs typeface="Times New Roman" panose="02020603050405020304" pitchFamily="18" charset="0"/>
              </a:rPr>
              <a:t>: Easy to start and manage a business with minimal capital investment and greater flexibility in operations.</a:t>
            </a:r>
          </a:p>
        </p:txBody>
      </p:sp>
      <p:sp>
        <p:nvSpPr>
          <p:cNvPr id="7" name="TextBox 6">
            <a:extLst>
              <a:ext uri="{FF2B5EF4-FFF2-40B4-BE49-F238E27FC236}">
                <a16:creationId xmlns:a16="http://schemas.microsoft.com/office/drawing/2014/main" id="{EB543ED6-2D7D-FE55-2224-0755384A6A05}"/>
              </a:ext>
            </a:extLst>
          </p:cNvPr>
          <p:cNvSpPr txBox="1"/>
          <p:nvPr/>
        </p:nvSpPr>
        <p:spPr>
          <a:xfrm>
            <a:off x="709612" y="528012"/>
            <a:ext cx="584835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Advantages of Krypturg Web APP</a:t>
            </a:r>
            <a:endParaRPr lang="en-IN"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241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663F77B-4057-3F04-2F82-BE12D93A7231}"/>
              </a:ext>
            </a:extLst>
          </p:cNvPr>
          <p:cNvSpPr txBox="1"/>
          <p:nvPr/>
        </p:nvSpPr>
        <p:spPr>
          <a:xfrm>
            <a:off x="1238250" y="1521589"/>
            <a:ext cx="9515475" cy="4457952"/>
          </a:xfrm>
          <a:prstGeom prst="rect">
            <a:avLst/>
          </a:prstGeom>
          <a:noFill/>
        </p:spPr>
        <p:txBody>
          <a:bodyPr wrap="square">
            <a:spAutoFit/>
          </a:bodyPr>
          <a:lstStyle/>
          <a:p>
            <a:pPr algn="l">
              <a:lnSpc>
                <a:spcPct val="150000"/>
              </a:lnSpc>
              <a:buFont typeface="+mj-lt"/>
              <a:buAutoNum type="arabicPeriod"/>
            </a:pPr>
            <a:r>
              <a:rPr lang="en-US" sz="2400" b="1" i="0" dirty="0">
                <a:effectLst/>
                <a:latin typeface="Times New Roman" panose="02020603050405020304" pitchFamily="18" charset="0"/>
                <a:cs typeface="Times New Roman" panose="02020603050405020304" pitchFamily="18" charset="0"/>
              </a:rPr>
              <a:t>Limited Product Inspection: </a:t>
            </a:r>
            <a:r>
              <a:rPr lang="en-US" sz="2400" i="0" dirty="0">
                <a:effectLst/>
                <a:latin typeface="Times New Roman" panose="02020603050405020304" pitchFamily="18" charset="0"/>
                <a:cs typeface="Times New Roman" panose="02020603050405020304" pitchFamily="18" charset="0"/>
              </a:rPr>
              <a:t>Customers can't physically examine products, potentially leading to dissatisfaction upon delivery.</a:t>
            </a:r>
          </a:p>
          <a:p>
            <a:pPr algn="l">
              <a:lnSpc>
                <a:spcPct val="150000"/>
              </a:lnSpc>
              <a:buFont typeface="+mj-lt"/>
              <a:buAutoNum type="arabicPeriod"/>
            </a:pPr>
            <a:r>
              <a:rPr lang="en-US" sz="2400" b="1" i="0" dirty="0">
                <a:effectLst/>
                <a:latin typeface="Times New Roman" panose="02020603050405020304" pitchFamily="18" charset="0"/>
                <a:cs typeface="Times New Roman" panose="02020603050405020304" pitchFamily="18" charset="0"/>
              </a:rPr>
              <a:t>Digital Accessibility Divide: </a:t>
            </a:r>
            <a:r>
              <a:rPr lang="en-US" sz="2400" i="0" dirty="0">
                <a:effectLst/>
                <a:latin typeface="Times New Roman" panose="02020603050405020304" pitchFamily="18" charset="0"/>
                <a:cs typeface="Times New Roman" panose="02020603050405020304" pitchFamily="18" charset="0"/>
              </a:rPr>
              <a:t>Not everyone has internet access, reducing the potential customer base.</a:t>
            </a:r>
          </a:p>
          <a:p>
            <a:pPr algn="l">
              <a:lnSpc>
                <a:spcPct val="150000"/>
              </a:lnSpc>
              <a:buFont typeface="+mj-lt"/>
              <a:buAutoNum type="arabicPeriod"/>
            </a:pPr>
            <a:r>
              <a:rPr lang="en-US" sz="2400" b="1" i="0" dirty="0">
                <a:effectLst/>
                <a:latin typeface="Times New Roman" panose="02020603050405020304" pitchFamily="18" charset="0"/>
                <a:cs typeface="Times New Roman" panose="02020603050405020304" pitchFamily="18" charset="0"/>
              </a:rPr>
              <a:t>Security Risks: </a:t>
            </a:r>
            <a:r>
              <a:rPr lang="en-US" sz="2400" i="0" dirty="0">
                <a:effectLst/>
                <a:latin typeface="Times New Roman" panose="02020603050405020304" pitchFamily="18" charset="0"/>
                <a:cs typeface="Times New Roman" panose="02020603050405020304" pitchFamily="18" charset="0"/>
              </a:rPr>
              <a:t>Concerns about credit card theft and cybercrimes may undermine trust in online transactions.</a:t>
            </a:r>
          </a:p>
          <a:p>
            <a:pPr algn="l">
              <a:lnSpc>
                <a:spcPct val="150000"/>
              </a:lnSpc>
              <a:buFont typeface="+mj-lt"/>
              <a:buAutoNum type="arabicPeriod"/>
            </a:pPr>
            <a:r>
              <a:rPr lang="en-US" sz="2400" b="1" i="0" dirty="0">
                <a:effectLst/>
                <a:latin typeface="Times New Roman" panose="02020603050405020304" pitchFamily="18" charset="0"/>
                <a:cs typeface="Times New Roman" panose="02020603050405020304" pitchFamily="18" charset="0"/>
              </a:rPr>
              <a:t>Technical Vulnerabilities: </a:t>
            </a:r>
            <a:r>
              <a:rPr lang="en-US" sz="2400" i="0" dirty="0">
                <a:effectLst/>
                <a:latin typeface="Times New Roman" panose="02020603050405020304" pitchFamily="18" charset="0"/>
                <a:cs typeface="Times New Roman" panose="02020603050405020304" pitchFamily="18" charset="0"/>
              </a:rPr>
              <a:t>Mechanical failures or technical issues can disrupt operations, leading to lost sales and reputational damage</a:t>
            </a:r>
          </a:p>
        </p:txBody>
      </p:sp>
      <p:sp>
        <p:nvSpPr>
          <p:cNvPr id="8" name="TextBox 7">
            <a:extLst>
              <a:ext uri="{FF2B5EF4-FFF2-40B4-BE49-F238E27FC236}">
                <a16:creationId xmlns:a16="http://schemas.microsoft.com/office/drawing/2014/main" id="{0CD0A1DC-CA55-FBEE-1D70-C2E3CE999F3C}"/>
              </a:ext>
            </a:extLst>
          </p:cNvPr>
          <p:cNvSpPr txBox="1"/>
          <p:nvPr/>
        </p:nvSpPr>
        <p:spPr>
          <a:xfrm>
            <a:off x="1552575" y="771525"/>
            <a:ext cx="312420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Limitations :</a:t>
            </a:r>
            <a:endParaRPr lang="en-IN"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2509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CD5A51-8029-3771-AF27-9476224AB8BC}"/>
              </a:ext>
            </a:extLst>
          </p:cNvPr>
          <p:cNvSpPr txBox="1"/>
          <p:nvPr/>
        </p:nvSpPr>
        <p:spPr>
          <a:xfrm>
            <a:off x="4048125" y="714375"/>
            <a:ext cx="3810000"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Conclusion</a:t>
            </a:r>
            <a:endParaRPr lang="en-IN" sz="36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2B31B5B-8C24-D769-56C6-D4DD90367A3E}"/>
              </a:ext>
            </a:extLst>
          </p:cNvPr>
          <p:cNvSpPr txBox="1"/>
          <p:nvPr/>
        </p:nvSpPr>
        <p:spPr>
          <a:xfrm>
            <a:off x="1047750" y="1685925"/>
            <a:ext cx="10096500" cy="3691844"/>
          </a:xfrm>
          <a:prstGeom prst="rect">
            <a:avLst/>
          </a:prstGeom>
          <a:noFill/>
        </p:spPr>
        <p:txBody>
          <a:bodyPr wrap="square" rtlCol="0">
            <a:spAutoFit/>
          </a:bodyPr>
          <a:lstStyle/>
          <a:p>
            <a:pPr>
              <a:lnSpc>
                <a:spcPct val="200000"/>
              </a:lnSpc>
            </a:pPr>
            <a:r>
              <a:rPr lang="en-US" sz="2000" dirty="0">
                <a:latin typeface="Times New Roman" panose="02020603050405020304" pitchFamily="18" charset="0"/>
                <a:cs typeface="Times New Roman" panose="02020603050405020304" pitchFamily="18" charset="0"/>
              </a:rPr>
              <a:t>In conclusion, Krypturg-Web-App serves as a robust e-commerce platform specializing in computer products and peripherals. With its innovative features such as the "Build My PC" customization option and diligent user monitoring by the admin, the platform aims to provide a seamless and secure online shopping experience. While the primary goal is to drive online sales and revenue generation for the company, Krypturg-Web-App exemplifies the transformative potential of e-commerce in catering to diverse consumer needs in the digital age.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4860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ank You Images – Browse 275,326 Stock Photos, Vectors, and Video | Adobe  Stock">
            <a:extLst>
              <a:ext uri="{FF2B5EF4-FFF2-40B4-BE49-F238E27FC236}">
                <a16:creationId xmlns:a16="http://schemas.microsoft.com/office/drawing/2014/main" id="{E6D62E65-AA28-7E53-4DA5-2A6047D351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4425" y="1095375"/>
            <a:ext cx="9458325" cy="4667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4934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A89807-EE72-33B4-2C05-00302221505A}"/>
              </a:ext>
            </a:extLst>
          </p:cNvPr>
          <p:cNvSpPr txBox="1"/>
          <p:nvPr/>
        </p:nvSpPr>
        <p:spPr>
          <a:xfrm>
            <a:off x="914400" y="723900"/>
            <a:ext cx="5610225" cy="707886"/>
          </a:xfrm>
          <a:prstGeom prst="rect">
            <a:avLst/>
          </a:prstGeom>
          <a:noFill/>
        </p:spPr>
        <p:txBody>
          <a:bodyPr wrap="square" rtlCol="0">
            <a:spAutoFit/>
          </a:bodyPr>
          <a:lstStyle/>
          <a:p>
            <a:r>
              <a:rPr lang="en-US" sz="4000" dirty="0"/>
              <a:t>TABLE OF CONTENTS</a:t>
            </a:r>
            <a:endParaRPr lang="en-IN" sz="4000" dirty="0"/>
          </a:p>
        </p:txBody>
      </p:sp>
      <p:sp>
        <p:nvSpPr>
          <p:cNvPr id="4" name="TextBox 3">
            <a:extLst>
              <a:ext uri="{FF2B5EF4-FFF2-40B4-BE49-F238E27FC236}">
                <a16:creationId xmlns:a16="http://schemas.microsoft.com/office/drawing/2014/main" id="{2EFD53F8-8442-F30D-03A2-8E18FB179DAF}"/>
              </a:ext>
            </a:extLst>
          </p:cNvPr>
          <p:cNvSpPr txBox="1"/>
          <p:nvPr/>
        </p:nvSpPr>
        <p:spPr>
          <a:xfrm>
            <a:off x="1366837" y="1431786"/>
            <a:ext cx="4705350" cy="4457952"/>
          </a:xfrm>
          <a:prstGeom prst="rect">
            <a:avLst/>
          </a:prstGeom>
          <a:noFill/>
        </p:spPr>
        <p:txBody>
          <a:bodyPr wrap="square" rtlCol="0">
            <a:spAutoFit/>
          </a:bodyPr>
          <a:lstStyle/>
          <a:p>
            <a:pPr marL="400050" indent="-400050">
              <a:lnSpc>
                <a:spcPct val="150000"/>
              </a:lnSpc>
              <a:buFont typeface="+mj-lt"/>
              <a:buAutoNum type="romanUcPeriod"/>
            </a:pPr>
            <a:r>
              <a:rPr lang="en-US" sz="2400" dirty="0">
                <a:latin typeface="Times New Roman" panose="02020603050405020304" pitchFamily="18" charset="0"/>
                <a:cs typeface="Times New Roman" panose="02020603050405020304" pitchFamily="18" charset="0"/>
              </a:rPr>
              <a:t>What is e commerce?</a:t>
            </a:r>
          </a:p>
          <a:p>
            <a:pPr marL="400050" indent="-400050">
              <a:lnSpc>
                <a:spcPct val="150000"/>
              </a:lnSpc>
              <a:buFont typeface="+mj-lt"/>
              <a:buAutoNum type="romanUcPeriod"/>
            </a:pPr>
            <a:r>
              <a:rPr lang="en-US" sz="2400" dirty="0">
                <a:latin typeface="Times New Roman" panose="02020603050405020304" pitchFamily="18" charset="0"/>
                <a:cs typeface="Times New Roman" panose="02020603050405020304" pitchFamily="18" charset="0"/>
              </a:rPr>
              <a:t> Our System</a:t>
            </a:r>
          </a:p>
          <a:p>
            <a:pPr marL="400050" indent="-400050">
              <a:lnSpc>
                <a:spcPct val="150000"/>
              </a:lnSpc>
              <a:buFont typeface="+mj-lt"/>
              <a:buAutoNum type="romanUcPeriod"/>
            </a:pPr>
            <a:r>
              <a:rPr lang="en-US" sz="2400" dirty="0">
                <a:latin typeface="Times New Roman" panose="02020603050405020304" pitchFamily="18" charset="0"/>
                <a:cs typeface="Times New Roman" panose="02020603050405020304" pitchFamily="18" charset="0"/>
              </a:rPr>
              <a:t>Key features</a:t>
            </a:r>
          </a:p>
          <a:p>
            <a:pPr marL="400050" indent="-400050">
              <a:lnSpc>
                <a:spcPct val="150000"/>
              </a:lnSpc>
              <a:buFont typeface="+mj-lt"/>
              <a:buAutoNum type="romanUcPeriod"/>
            </a:pPr>
            <a:r>
              <a:rPr lang="en-US" sz="2400" dirty="0">
                <a:latin typeface="Times New Roman" panose="02020603050405020304" pitchFamily="18" charset="0"/>
                <a:cs typeface="Times New Roman" panose="02020603050405020304" pitchFamily="18" charset="0"/>
              </a:rPr>
              <a:t>Technologies Used</a:t>
            </a:r>
          </a:p>
          <a:p>
            <a:pPr marL="400050" indent="-400050">
              <a:lnSpc>
                <a:spcPct val="150000"/>
              </a:lnSpc>
              <a:buFont typeface="+mj-lt"/>
              <a:buAutoNum type="romanUcPeriod"/>
            </a:pPr>
            <a:r>
              <a:rPr lang="en-US" sz="2400" dirty="0">
                <a:latin typeface="Times New Roman" panose="02020603050405020304" pitchFamily="18" charset="0"/>
                <a:cs typeface="Times New Roman" panose="02020603050405020304" pitchFamily="18" charset="0"/>
              </a:rPr>
              <a:t>Screenshots </a:t>
            </a:r>
          </a:p>
          <a:p>
            <a:pPr marL="400050" indent="-400050">
              <a:lnSpc>
                <a:spcPct val="150000"/>
              </a:lnSpc>
              <a:buFont typeface="+mj-lt"/>
              <a:buAutoNum type="romanUcPeriod"/>
            </a:pPr>
            <a:r>
              <a:rPr lang="en-US" sz="2400" dirty="0">
                <a:latin typeface="Times New Roman" panose="02020603050405020304" pitchFamily="18" charset="0"/>
                <a:cs typeface="Times New Roman" panose="02020603050405020304" pitchFamily="18" charset="0"/>
              </a:rPr>
              <a:t>Advantages</a:t>
            </a:r>
          </a:p>
          <a:p>
            <a:pPr marL="400050" indent="-400050">
              <a:lnSpc>
                <a:spcPct val="150000"/>
              </a:lnSpc>
              <a:buFont typeface="+mj-lt"/>
              <a:buAutoNum type="romanUcPeriod"/>
            </a:pPr>
            <a:r>
              <a:rPr lang="en-IN" sz="2400" dirty="0">
                <a:latin typeface="Times New Roman" panose="02020603050405020304" pitchFamily="18" charset="0"/>
                <a:cs typeface="Times New Roman" panose="02020603050405020304" pitchFamily="18" charset="0"/>
              </a:rPr>
              <a:t>Limitations</a:t>
            </a:r>
          </a:p>
          <a:p>
            <a:pPr marL="400050" indent="-400050">
              <a:lnSpc>
                <a:spcPct val="150000"/>
              </a:lnSpc>
              <a:buFont typeface="+mj-lt"/>
              <a:buAutoNum type="romanUcPeriod"/>
            </a:pPr>
            <a:r>
              <a:rPr lang="en-IN" sz="2400" dirty="0">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18331333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E07E0A-F24F-BE06-D4C9-23B503C64B69}"/>
              </a:ext>
            </a:extLst>
          </p:cNvPr>
          <p:cNvSpPr txBox="1"/>
          <p:nvPr/>
        </p:nvSpPr>
        <p:spPr>
          <a:xfrm>
            <a:off x="1714500" y="1718786"/>
            <a:ext cx="8763000" cy="3970318"/>
          </a:xfrm>
          <a:prstGeom prst="rect">
            <a:avLst/>
          </a:prstGeom>
          <a:noFill/>
        </p:spPr>
        <p:txBody>
          <a:bodyPr wrap="square">
            <a:spAutoFit/>
          </a:bodyPr>
          <a:lstStyle/>
          <a:p>
            <a:pPr marL="457200" indent="-457200">
              <a:buFont typeface="Wingdings" panose="05000000000000000000" pitchFamily="2" charset="2"/>
              <a:buChar char="Ø"/>
            </a:pPr>
            <a:r>
              <a:rPr lang="en-US" sz="2800" b="0" i="0" dirty="0">
                <a:solidFill>
                  <a:srgbClr val="111111"/>
                </a:solidFill>
                <a:effectLst/>
                <a:latin typeface="Times New Roman" panose="02020603050405020304" pitchFamily="18" charset="0"/>
                <a:cs typeface="Times New Roman" panose="02020603050405020304" pitchFamily="18" charset="0"/>
              </a:rPr>
              <a:t>Commonly known as electronic marketing.</a:t>
            </a:r>
          </a:p>
          <a:p>
            <a:pPr marL="457200" indent="-457200">
              <a:buFont typeface="Wingdings" panose="05000000000000000000" pitchFamily="2" charset="2"/>
              <a:buChar char="Ø"/>
            </a:pPr>
            <a:endParaRPr lang="en-US" sz="2800" b="0" i="0" dirty="0">
              <a:solidFill>
                <a:srgbClr val="111111"/>
              </a:solidFill>
              <a:effectLst/>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800" b="0" i="0" dirty="0">
                <a:solidFill>
                  <a:srgbClr val="111111"/>
                </a:solidFill>
                <a:effectLst/>
                <a:latin typeface="Times New Roman" panose="02020603050405020304" pitchFamily="18" charset="0"/>
                <a:cs typeface="Times New Roman" panose="02020603050405020304" pitchFamily="18" charset="0"/>
              </a:rPr>
              <a:t>Electronic commerce (e-commerce) refers to companies and individuals that buy and sell goods and services over the internet. </a:t>
            </a:r>
          </a:p>
          <a:p>
            <a:pPr marL="457200" indent="-457200">
              <a:buFont typeface="Wingdings" panose="05000000000000000000" pitchFamily="2" charset="2"/>
              <a:buChar char="Ø"/>
            </a:pPr>
            <a:endParaRPr lang="en-US" sz="2800" dirty="0">
              <a:solidFill>
                <a:srgbClr val="111111"/>
              </a:solidFill>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800" b="0" i="0" dirty="0">
                <a:solidFill>
                  <a:srgbClr val="111111"/>
                </a:solidFill>
                <a:effectLst/>
                <a:latin typeface="Times New Roman" panose="02020603050405020304" pitchFamily="18" charset="0"/>
                <a:cs typeface="Times New Roman" panose="02020603050405020304" pitchFamily="18" charset="0"/>
              </a:rPr>
              <a:t>E-commerce operates in different types of market segments and can be conducted over computers, tablets, smartphones, and other smart devices</a:t>
            </a:r>
            <a:r>
              <a:rPr lang="en-US" sz="2800" b="0" i="0" dirty="0">
                <a:solidFill>
                  <a:srgbClr val="111111"/>
                </a:solidFill>
                <a:effectLst/>
                <a:latin typeface="SourceSansPro"/>
              </a:rPr>
              <a:t>.</a:t>
            </a:r>
            <a:endParaRPr lang="en-IN" sz="2800" dirty="0"/>
          </a:p>
        </p:txBody>
      </p:sp>
      <p:sp>
        <p:nvSpPr>
          <p:cNvPr id="4" name="TextBox 3">
            <a:extLst>
              <a:ext uri="{FF2B5EF4-FFF2-40B4-BE49-F238E27FC236}">
                <a16:creationId xmlns:a16="http://schemas.microsoft.com/office/drawing/2014/main" id="{BA899B75-9D72-5C1C-6185-C6AEC45ED312}"/>
              </a:ext>
            </a:extLst>
          </p:cNvPr>
          <p:cNvSpPr txBox="1"/>
          <p:nvPr/>
        </p:nvSpPr>
        <p:spPr>
          <a:xfrm>
            <a:off x="2600325" y="797421"/>
            <a:ext cx="6086475" cy="584775"/>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What is E Commerce ? </a:t>
            </a:r>
            <a:endParaRPr lang="en-IN"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7718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D90C65D-4DEC-2F48-6899-D2A3B331AFA9}"/>
              </a:ext>
            </a:extLst>
          </p:cNvPr>
          <p:cNvSpPr txBox="1"/>
          <p:nvPr/>
        </p:nvSpPr>
        <p:spPr>
          <a:xfrm>
            <a:off x="1038225" y="858802"/>
            <a:ext cx="3552825"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Our System</a:t>
            </a:r>
            <a:endParaRPr lang="en-IN" sz="4000"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032E291-0EF5-B069-DEFB-211065530325}"/>
              </a:ext>
            </a:extLst>
          </p:cNvPr>
          <p:cNvSpPr txBox="1"/>
          <p:nvPr/>
        </p:nvSpPr>
        <p:spPr>
          <a:xfrm>
            <a:off x="866775" y="1673364"/>
            <a:ext cx="10248900" cy="4094198"/>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Our System i.e  Krypturg-Web-App is an e-commerce website from where people can buy computer products and its peripheral devices online.</a:t>
            </a:r>
          </a:p>
          <a:p>
            <a:pPr marL="285750" indent="-285750">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One of the main feature is that the user has the option to customize his computer specification under the tab Build My PC.</a:t>
            </a:r>
          </a:p>
          <a:p>
            <a:pPr marL="285750" indent="-285750">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Admin monitors the activity of the users and checks the transactions</a:t>
            </a:r>
          </a:p>
          <a:p>
            <a:pPr marL="285750" indent="-285750">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purpose of this project is that company can sell their product online and earn cash. </a:t>
            </a:r>
          </a:p>
          <a:p>
            <a:pPr marL="285750" indent="-285750">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E-commerce is the buying and selling of goods and services, or the transmitting of funds or data, over an electronic network, primarily the Internet.</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5047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DCA81D-AE29-D494-5460-A0D43CF833D5}"/>
              </a:ext>
            </a:extLst>
          </p:cNvPr>
          <p:cNvSpPr txBox="1"/>
          <p:nvPr/>
        </p:nvSpPr>
        <p:spPr>
          <a:xfrm>
            <a:off x="838200" y="285750"/>
            <a:ext cx="3000375"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Key features :</a:t>
            </a:r>
            <a:endParaRPr lang="en-IN" sz="36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B600808-3003-2379-63FF-BE43E51E40FA}"/>
              </a:ext>
            </a:extLst>
          </p:cNvPr>
          <p:cNvSpPr txBox="1"/>
          <p:nvPr/>
        </p:nvSpPr>
        <p:spPr>
          <a:xfrm>
            <a:off x="838200" y="1019860"/>
            <a:ext cx="11277600" cy="6038641"/>
          </a:xfrm>
          <a:prstGeom prst="rect">
            <a:avLst/>
          </a:prstGeom>
          <a:noFill/>
        </p:spPr>
        <p:txBody>
          <a:bodyPr wrap="square">
            <a:spAutoFit/>
          </a:bodyPr>
          <a:lstStyle/>
          <a:p>
            <a:pPr marL="285750" indent="-285750">
              <a:lnSpc>
                <a:spcPct val="15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Virtual PC Configuration</a:t>
            </a:r>
            <a:r>
              <a:rPr lang="en-US" sz="2000" b="0" i="0" dirty="0">
                <a:effectLst/>
                <a:latin typeface="Times New Roman" panose="02020603050405020304" pitchFamily="18" charset="0"/>
                <a:cs typeface="Times New Roman" panose="02020603050405020304" pitchFamily="18" charset="0"/>
              </a:rPr>
              <a:t>: Users visualize their customized PC setups in real-time.</a:t>
            </a:r>
          </a:p>
          <a:p>
            <a:pPr marL="285750" indent="-285750">
              <a:lnSpc>
                <a:spcPct val="15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Integration with Tech Forums</a:t>
            </a:r>
            <a:r>
              <a:rPr lang="en-US" sz="2000" b="0" i="0" dirty="0">
                <a:effectLst/>
                <a:latin typeface="Times New Roman" panose="02020603050405020304" pitchFamily="18" charset="0"/>
                <a:cs typeface="Times New Roman" panose="02020603050405020304" pitchFamily="18" charset="0"/>
              </a:rPr>
              <a:t>: Connects users with tech communities for advice.</a:t>
            </a:r>
          </a:p>
          <a:p>
            <a:pPr marL="285750" indent="-285750" algn="l">
              <a:lnSpc>
                <a:spcPct val="15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Exclusive Deals</a:t>
            </a:r>
            <a:r>
              <a:rPr lang="en-US" sz="2000" b="0" i="0" dirty="0">
                <a:effectLst/>
                <a:latin typeface="Times New Roman" panose="02020603050405020304" pitchFamily="18" charset="0"/>
                <a:cs typeface="Times New Roman" panose="02020603050405020304" pitchFamily="18" charset="0"/>
              </a:rPr>
              <a:t>: Offers special discounts on selected products.</a:t>
            </a:r>
          </a:p>
          <a:p>
            <a:pPr marL="285750" indent="-285750" algn="l">
              <a:lnSpc>
                <a:spcPct val="15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Expert Consultation</a:t>
            </a:r>
            <a:r>
              <a:rPr lang="en-US" sz="2000" b="0" i="0" dirty="0">
                <a:effectLst/>
                <a:latin typeface="Times New Roman" panose="02020603050405020304" pitchFamily="18" charset="0"/>
                <a:cs typeface="Times New Roman" panose="02020603050405020304" pitchFamily="18" charset="0"/>
              </a:rPr>
              <a:t>: Schedule sessions with tech experts for personalized assistance.</a:t>
            </a:r>
          </a:p>
          <a:p>
            <a:pPr marL="285750" indent="-285750" algn="l">
              <a:lnSpc>
                <a:spcPct val="15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DIY Assembly Guides</a:t>
            </a:r>
            <a:r>
              <a:rPr lang="en-US" sz="2000" b="0" i="0" dirty="0">
                <a:effectLst/>
                <a:latin typeface="Times New Roman" panose="02020603050405020304" pitchFamily="18" charset="0"/>
                <a:cs typeface="Times New Roman" panose="02020603050405020304" pitchFamily="18" charset="0"/>
              </a:rPr>
              <a:t>: Step-by-step tutorials for users assembling their PCs.</a:t>
            </a:r>
          </a:p>
          <a:p>
            <a:pPr marL="285750" indent="-285750" algn="l">
              <a:lnSpc>
                <a:spcPct val="15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Cross-Platform Sync</a:t>
            </a:r>
            <a:r>
              <a:rPr lang="en-US" sz="2000" b="0" i="0" dirty="0">
                <a:effectLst/>
                <a:latin typeface="Times New Roman" panose="02020603050405020304" pitchFamily="18" charset="0"/>
                <a:cs typeface="Times New Roman" panose="02020603050405020304" pitchFamily="18" charset="0"/>
              </a:rPr>
              <a:t>: Synchronizes user accounts and shopping carts across multiple devices for seamless browsing and purchasing.</a:t>
            </a:r>
          </a:p>
          <a:p>
            <a:pPr marL="285750" indent="-285750" algn="l">
              <a:lnSpc>
                <a:spcPct val="15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Localized Payment Options</a:t>
            </a:r>
            <a:r>
              <a:rPr lang="en-US" sz="2000" b="0" i="0" dirty="0">
                <a:effectLst/>
                <a:latin typeface="Times New Roman" panose="02020603050405020304" pitchFamily="18" charset="0"/>
                <a:cs typeface="Times New Roman" panose="02020603050405020304" pitchFamily="18" charset="0"/>
              </a:rPr>
              <a:t>: Provides various payment methods tailored to different regions, accommodating diverse customer preferences.</a:t>
            </a:r>
          </a:p>
          <a:p>
            <a:pPr marL="285750" indent="-285750" algn="l">
              <a:lnSpc>
                <a:spcPct val="150000"/>
              </a:lnSpc>
              <a:buFont typeface="Wingdings" panose="05000000000000000000" pitchFamily="2" charset="2"/>
              <a:buChar char="Ø"/>
            </a:pPr>
            <a:r>
              <a:rPr lang="en-US" sz="2000" b="1" i="0" dirty="0">
                <a:effectLst/>
                <a:latin typeface="Times New Roman" panose="02020603050405020304" pitchFamily="18" charset="0"/>
                <a:cs typeface="Times New Roman" panose="02020603050405020304" pitchFamily="18" charset="0"/>
              </a:rPr>
              <a:t>Real-Time Inventory Updates</a:t>
            </a:r>
            <a:r>
              <a:rPr lang="en-US" sz="2000" b="0" i="0" dirty="0">
                <a:effectLst/>
                <a:latin typeface="Times New Roman" panose="02020603050405020304" pitchFamily="18" charset="0"/>
                <a:cs typeface="Times New Roman" panose="02020603050405020304" pitchFamily="18" charset="0"/>
              </a:rPr>
              <a:t>: Ensures product availability with automatic updates on stock levels, minimizing the risk of out-of-stock items</a:t>
            </a:r>
          </a:p>
          <a:p>
            <a:pPr marL="285750" indent="-285750" algn="l">
              <a:lnSpc>
                <a:spcPct val="150000"/>
              </a:lnSpc>
              <a:buFont typeface="Wingdings" panose="05000000000000000000" pitchFamily="2" charset="2"/>
              <a:buChar char="Ø"/>
            </a:pPr>
            <a:endParaRPr lang="en-US" sz="2000" b="0" i="0" dirty="0">
              <a:effectLst/>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1066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71BC71-7362-0FF7-74C7-EFE7F6746772}"/>
              </a:ext>
            </a:extLst>
          </p:cNvPr>
          <p:cNvSpPr txBox="1"/>
          <p:nvPr/>
        </p:nvSpPr>
        <p:spPr>
          <a:xfrm>
            <a:off x="1228726" y="561975"/>
            <a:ext cx="5314950"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Technologies used</a:t>
            </a:r>
            <a:endParaRPr lang="en-IN" sz="3600" b="1" dirty="0">
              <a:latin typeface="Times New Roman" panose="02020603050405020304" pitchFamily="18" charset="0"/>
              <a:cs typeface="Times New Roman" panose="02020603050405020304" pitchFamily="18" charset="0"/>
            </a:endParaRPr>
          </a:p>
        </p:txBody>
      </p:sp>
      <p:pic>
        <p:nvPicPr>
          <p:cNvPr id="4" name="Picture 2" descr="HTML - Wikipedia">
            <a:extLst>
              <a:ext uri="{FF2B5EF4-FFF2-40B4-BE49-F238E27FC236}">
                <a16:creationId xmlns:a16="http://schemas.microsoft.com/office/drawing/2014/main" id="{B631EEFC-81D1-E389-C4B5-A2FD8681F9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888" y="1828293"/>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CSS - Wikipedia">
            <a:extLst>
              <a:ext uri="{FF2B5EF4-FFF2-40B4-BE49-F238E27FC236}">
                <a16:creationId xmlns:a16="http://schemas.microsoft.com/office/drawing/2014/main" id="{A1EF6E8B-0F44-7DA7-89E7-AF15304857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2838" y="1537780"/>
            <a:ext cx="1800225" cy="254317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JavaScript Logo, symbol, meaning, history, PNG, brand">
            <a:extLst>
              <a:ext uri="{FF2B5EF4-FFF2-40B4-BE49-F238E27FC236}">
                <a16:creationId xmlns:a16="http://schemas.microsoft.com/office/drawing/2014/main" id="{068CAAB4-3C30-4205-5E74-E19C65551C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31669" y="1537780"/>
            <a:ext cx="2857500" cy="243363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Bootstrap (front-end framework) - Wikipedia">
            <a:extLst>
              <a:ext uri="{FF2B5EF4-FFF2-40B4-BE49-F238E27FC236}">
                <a16:creationId xmlns:a16="http://schemas.microsoft.com/office/drawing/2014/main" id="{B2D96D9E-69C3-C507-EE68-8A4B057EEA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67775" y="1733551"/>
            <a:ext cx="2390775" cy="1905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What is MySQL? - MySQL Relational Databases Explained - AWS">
            <a:extLst>
              <a:ext uri="{FF2B5EF4-FFF2-40B4-BE49-F238E27FC236}">
                <a16:creationId xmlns:a16="http://schemas.microsoft.com/office/drawing/2014/main" id="{FA914E49-4902-3B3D-4392-7DF92FDE76C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58200" y="5010150"/>
            <a:ext cx="2514599" cy="94297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JPA vs Hibernate: Know The Difference - InterviewBit">
            <a:extLst>
              <a:ext uri="{FF2B5EF4-FFF2-40B4-BE49-F238E27FC236}">
                <a16:creationId xmlns:a16="http://schemas.microsoft.com/office/drawing/2014/main" id="{B07512B7-2EDA-FDF9-E812-CFA94CB63F4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67175" y="4810124"/>
            <a:ext cx="4071939" cy="135255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JSP Training| JSP &amp; Servlets Certification | jsp course ...">
            <a:extLst>
              <a:ext uri="{FF2B5EF4-FFF2-40B4-BE49-F238E27FC236}">
                <a16:creationId xmlns:a16="http://schemas.microsoft.com/office/drawing/2014/main" id="{1EEC1E86-3423-8645-7796-B11B3619677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52427" y="4400905"/>
            <a:ext cx="3533774" cy="1743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625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E074699-06BF-2538-2A62-3E603C65E699}"/>
              </a:ext>
            </a:extLst>
          </p:cNvPr>
          <p:cNvPicPr>
            <a:picLocks noChangeAspect="1"/>
          </p:cNvPicPr>
          <p:nvPr/>
        </p:nvPicPr>
        <p:blipFill rotWithShape="1">
          <a:blip r:embed="rId2">
            <a:extLst>
              <a:ext uri="{28A0092B-C50C-407E-A947-70E740481C1C}">
                <a14:useLocalDpi xmlns:a14="http://schemas.microsoft.com/office/drawing/2010/main" val="0"/>
              </a:ext>
            </a:extLst>
          </a:blip>
          <a:srcRect l="35000" t="12823" r="4376" b="6058"/>
          <a:stretch/>
        </p:blipFill>
        <p:spPr>
          <a:xfrm>
            <a:off x="0" y="1104901"/>
            <a:ext cx="12191999" cy="5143499"/>
          </a:xfrm>
          <a:prstGeom prst="rect">
            <a:avLst/>
          </a:prstGeom>
        </p:spPr>
      </p:pic>
      <p:sp>
        <p:nvSpPr>
          <p:cNvPr id="8" name="TextBox 7">
            <a:extLst>
              <a:ext uri="{FF2B5EF4-FFF2-40B4-BE49-F238E27FC236}">
                <a16:creationId xmlns:a16="http://schemas.microsoft.com/office/drawing/2014/main" id="{CB200504-74E6-B056-2AE3-55A31824E8EE}"/>
              </a:ext>
            </a:extLst>
          </p:cNvPr>
          <p:cNvSpPr txBox="1"/>
          <p:nvPr/>
        </p:nvSpPr>
        <p:spPr>
          <a:xfrm>
            <a:off x="3990975" y="224850"/>
            <a:ext cx="306705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Home Page</a:t>
            </a:r>
            <a:endParaRPr lang="en-IN"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8741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7802B9-22C1-5BDC-F349-E1B8C122FDE6}"/>
              </a:ext>
            </a:extLst>
          </p:cNvPr>
          <p:cNvPicPr>
            <a:picLocks noChangeAspect="1"/>
          </p:cNvPicPr>
          <p:nvPr/>
        </p:nvPicPr>
        <p:blipFill rotWithShape="1">
          <a:blip r:embed="rId2">
            <a:extLst>
              <a:ext uri="{28A0092B-C50C-407E-A947-70E740481C1C}">
                <a14:useLocalDpi xmlns:a14="http://schemas.microsoft.com/office/drawing/2010/main" val="0"/>
              </a:ext>
            </a:extLst>
          </a:blip>
          <a:srcRect l="34453" t="12222" r="2812" b="8056"/>
          <a:stretch/>
        </p:blipFill>
        <p:spPr>
          <a:xfrm>
            <a:off x="0" y="-47625"/>
            <a:ext cx="12192000" cy="6934200"/>
          </a:xfrm>
          <a:prstGeom prst="rect">
            <a:avLst/>
          </a:prstGeom>
        </p:spPr>
      </p:pic>
    </p:spTree>
    <p:extLst>
      <p:ext uri="{BB962C8B-B14F-4D97-AF65-F5344CB8AC3E}">
        <p14:creationId xmlns:p14="http://schemas.microsoft.com/office/powerpoint/2010/main" val="1918780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50F796-DCD1-D010-ABB7-7D1CCA0BC11A}"/>
              </a:ext>
            </a:extLst>
          </p:cNvPr>
          <p:cNvPicPr>
            <a:picLocks noChangeAspect="1"/>
          </p:cNvPicPr>
          <p:nvPr/>
        </p:nvPicPr>
        <p:blipFill rotWithShape="1">
          <a:blip r:embed="rId2">
            <a:extLst>
              <a:ext uri="{28A0092B-C50C-407E-A947-70E740481C1C}">
                <a14:useLocalDpi xmlns:a14="http://schemas.microsoft.com/office/drawing/2010/main" val="0"/>
              </a:ext>
            </a:extLst>
          </a:blip>
          <a:srcRect t="13332" b="6111"/>
          <a:stretch/>
        </p:blipFill>
        <p:spPr>
          <a:xfrm>
            <a:off x="0" y="1"/>
            <a:ext cx="12192000" cy="6858000"/>
          </a:xfrm>
          <a:prstGeom prst="rect">
            <a:avLst/>
          </a:prstGeom>
        </p:spPr>
      </p:pic>
    </p:spTree>
    <p:extLst>
      <p:ext uri="{BB962C8B-B14F-4D97-AF65-F5344CB8AC3E}">
        <p14:creationId xmlns:p14="http://schemas.microsoft.com/office/powerpoint/2010/main" val="4096939302"/>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243AF7DC-D15B-41C0-AE81-23980D1B9FC4}"/>
    </a:ext>
  </a:extLst>
</a:theme>
</file>

<file path=docProps/app.xml><?xml version="1.0" encoding="utf-8"?>
<Properties xmlns="http://schemas.openxmlformats.org/officeDocument/2006/extended-properties" xmlns:vt="http://schemas.openxmlformats.org/officeDocument/2006/docPropsVTypes">
  <Template>Retrospect</Template>
  <TotalTime>601</TotalTime>
  <Words>599</Words>
  <Application>Microsoft Office PowerPoint</Application>
  <PresentationFormat>Widescreen</PresentationFormat>
  <Paragraphs>57</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Retrospect</vt:lpstr>
      <vt:lpstr>Krypturg Web Application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Shami Gaffar</dc:creator>
  <cp:lastModifiedBy>Rochak Sharma</cp:lastModifiedBy>
  <cp:revision>9</cp:revision>
  <dcterms:created xsi:type="dcterms:W3CDTF">2024-03-15T05:25:06Z</dcterms:created>
  <dcterms:modified xsi:type="dcterms:W3CDTF">2024-03-15T18:17:12Z</dcterms:modified>
</cp:coreProperties>
</file>

<file path=docProps/thumbnail.jpeg>
</file>